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56" r:id="rId5"/>
    <p:sldId id="257" r:id="rId6"/>
    <p:sldId id="259" r:id="rId7"/>
    <p:sldId id="266" r:id="rId8"/>
    <p:sldId id="268" r:id="rId9"/>
    <p:sldId id="264" r:id="rId10"/>
    <p:sldId id="265" r:id="rId11"/>
    <p:sldId id="269" r:id="rId12"/>
    <p:sldId id="263" r:id="rId13"/>
    <p:sldId id="270" r:id="rId14"/>
    <p:sldId id="26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49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0062A2-B60D-F64F-B041-A0D87AB97EFA}" v="513" dt="2024-10-10T15:24:13.178"/>
    <p1510:client id="{D9E54E22-6571-F93E-C00B-D51142B8DF66}" v="633" dt="2024-10-10T15:03:27.2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88984"/>
  </p:normalViewPr>
  <p:slideViewPr>
    <p:cSldViewPr snapToGrid="0">
      <p:cViewPr varScale="1">
        <p:scale>
          <a:sx n="94" d="100"/>
          <a:sy n="94" d="100"/>
        </p:scale>
        <p:origin x="208"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7422D2-DE80-F742-B15B-1DA2699E0D5A}" type="datetimeFigureOut">
              <a:rPr lang="en-US" smtClean="0"/>
              <a:t>10/10/25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0C463F-2C01-2740-B957-6A0EFC2DBBD7}" type="slidenum">
              <a:rPr lang="en-US" smtClean="0"/>
              <a:t>‹#›</a:t>
            </a:fld>
            <a:endParaRPr lang="en-US"/>
          </a:p>
        </p:txBody>
      </p:sp>
    </p:spTree>
    <p:extLst>
      <p:ext uri="{BB962C8B-B14F-4D97-AF65-F5344CB8AC3E}">
        <p14:creationId xmlns:p14="http://schemas.microsoft.com/office/powerpoint/2010/main" val="941315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endParaRPr lang="en-US" sz="1200" b="1" dirty="0">
              <a:solidFill>
                <a:schemeClr val="tx1"/>
              </a:solidFill>
            </a:endParaRPr>
          </a:p>
          <a:p>
            <a:pPr fontAlgn="base"/>
            <a:r>
              <a:rPr lang="en-US" sz="1200" dirty="0">
                <a:solidFill>
                  <a:schemeClr val="tx1"/>
                </a:solidFill>
              </a:rPr>
              <a:t>"So you look at the licensure exams right now. On one hand, the licensure exams are too restrictive. There's many people who would be good participants in the teaching profession who are excluded by the gates that we keep. On the other hand, they're under inclusive because if you're going to have licensure exams, you might as well at least make sure that the teachers who are teaching a subject like math that are actually competent in the subjects they're actually teaching. </a:t>
            </a:r>
          </a:p>
          <a:p>
            <a:pPr fontAlgn="base"/>
            <a:r>
              <a:rPr lang="en-US" sz="1200" dirty="0">
                <a:solidFill>
                  <a:schemeClr val="tx1"/>
                </a:solidFill>
              </a:rPr>
              <a:t>We're going to, in the state of Ohio, bring back basic math competency standards in the licensure of teachers. So long as we have licensure standards at all." </a:t>
            </a:r>
          </a:p>
          <a:p>
            <a:pPr fontAlgn="base"/>
            <a:r>
              <a:rPr lang="en-US" sz="1200" dirty="0">
                <a:solidFill>
                  <a:schemeClr val="tx1"/>
                </a:solidFill>
              </a:rPr>
              <a:t> </a:t>
            </a:r>
          </a:p>
          <a:p>
            <a:endParaRPr lang="en-US" dirty="0">
              <a:solidFill>
                <a:schemeClr val="tx1"/>
              </a:solidFill>
            </a:endParaRPr>
          </a:p>
        </p:txBody>
      </p:sp>
      <p:sp>
        <p:nvSpPr>
          <p:cNvPr id="4" name="Slide Number Placeholder 3"/>
          <p:cNvSpPr>
            <a:spLocks noGrp="1"/>
          </p:cNvSpPr>
          <p:nvPr>
            <p:ph type="sldNum" sz="quarter" idx="5"/>
          </p:nvPr>
        </p:nvSpPr>
        <p:spPr/>
        <p:txBody>
          <a:bodyPr/>
          <a:lstStyle/>
          <a:p>
            <a:fld id="{9B0C463F-2C01-2740-B957-6A0EFC2DBBD7}" type="slidenum">
              <a:rPr lang="en-US" smtClean="0"/>
              <a:t>4</a:t>
            </a:fld>
            <a:endParaRPr lang="en-US"/>
          </a:p>
        </p:txBody>
      </p:sp>
    </p:spTree>
    <p:extLst>
      <p:ext uri="{BB962C8B-B14F-4D97-AF65-F5344CB8AC3E}">
        <p14:creationId xmlns:p14="http://schemas.microsoft.com/office/powerpoint/2010/main" val="3358394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82F76-D874-071E-C271-0C8F2DED8E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360EEA-3E92-D043-61A1-7A72D10C05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409CD4-F64F-294F-8A1E-A658A1E53FD3}"/>
              </a:ext>
            </a:extLst>
          </p:cNvPr>
          <p:cNvSpPr>
            <a:spLocks noGrp="1"/>
          </p:cNvSpPr>
          <p:nvPr>
            <p:ph type="body" idx="1"/>
          </p:nvPr>
        </p:nvSpPr>
        <p:spPr/>
        <p:txBody>
          <a:bodyPr/>
          <a:lstStyle/>
          <a:p>
            <a:pPr marL="285750" indent="-285750">
              <a:buFont typeface="Arial"/>
              <a:buChar char="•"/>
            </a:pPr>
            <a:endParaRPr lang="en-US" sz="1200" b="1" dirty="0">
              <a:solidFill>
                <a:schemeClr val="tx1"/>
              </a:solidFill>
            </a:endParaRPr>
          </a:p>
          <a:p>
            <a:pPr fontAlgn="base"/>
            <a:r>
              <a:rPr lang="en-US" sz="1200" dirty="0">
                <a:solidFill>
                  <a:schemeClr val="tx1"/>
                </a:solidFill>
              </a:rPr>
              <a:t>"So you look at the licensure exams right now. On one hand, the licensure exams are too restrictive. There's many people who would be good participants in the teaching profession who are excluded by the gates that we keep. On the other hand, they're under inclusive because if you're going to have licensure exams, you might as well at least make sure that the teachers who are teaching a subject like math that are actually competent in the subjects they're actually teaching. </a:t>
            </a:r>
          </a:p>
          <a:p>
            <a:pPr fontAlgn="base"/>
            <a:r>
              <a:rPr lang="en-US" sz="1200" dirty="0">
                <a:solidFill>
                  <a:schemeClr val="tx1"/>
                </a:solidFill>
              </a:rPr>
              <a:t>We're going to, in the state of Ohio, bring back basic math competency standards in the licensure of teachers. So long as we have licensure standards at all." </a:t>
            </a:r>
          </a:p>
          <a:p>
            <a:pPr fontAlgn="base"/>
            <a:r>
              <a:rPr lang="en-US" sz="1200" dirty="0">
                <a:solidFill>
                  <a:schemeClr val="tx1"/>
                </a:solidFill>
              </a:rPr>
              <a:t> </a:t>
            </a:r>
          </a:p>
          <a:p>
            <a:endParaRPr lang="en-US" dirty="0">
              <a:solidFill>
                <a:schemeClr val="tx1"/>
              </a:solidFill>
            </a:endParaRPr>
          </a:p>
        </p:txBody>
      </p:sp>
      <p:sp>
        <p:nvSpPr>
          <p:cNvPr id="4" name="Slide Number Placeholder 3">
            <a:extLst>
              <a:ext uri="{FF2B5EF4-FFF2-40B4-BE49-F238E27FC236}">
                <a16:creationId xmlns:a16="http://schemas.microsoft.com/office/drawing/2014/main" id="{00F7CAF1-D96A-63B3-8BBE-31BFA57921E2}"/>
              </a:ext>
            </a:extLst>
          </p:cNvPr>
          <p:cNvSpPr>
            <a:spLocks noGrp="1"/>
          </p:cNvSpPr>
          <p:nvPr>
            <p:ph type="sldNum" sz="quarter" idx="5"/>
          </p:nvPr>
        </p:nvSpPr>
        <p:spPr/>
        <p:txBody>
          <a:bodyPr/>
          <a:lstStyle/>
          <a:p>
            <a:fld id="{9B0C463F-2C01-2740-B957-6A0EFC2DBBD7}" type="slidenum">
              <a:rPr lang="en-US" smtClean="0"/>
              <a:t>5</a:t>
            </a:fld>
            <a:endParaRPr lang="en-US"/>
          </a:p>
        </p:txBody>
      </p:sp>
    </p:spTree>
    <p:extLst>
      <p:ext uri="{BB962C8B-B14F-4D97-AF65-F5344CB8AC3E}">
        <p14:creationId xmlns:p14="http://schemas.microsoft.com/office/powerpoint/2010/main" val="1253074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110912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442191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05019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2130275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227032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1056607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2028578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528706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425980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9C091A-60B1-4A28-A4B8-FFF2827D521B}" type="datetimeFigureOut">
              <a:rPr lang="en-US" smtClean="0"/>
              <a:t>10/9/25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2562560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9C091A-60B1-4A28-A4B8-FFF2827D521B}" type="datetimeFigureOut">
              <a:rPr lang="en-US" smtClean="0"/>
              <a:t>10/9/25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459708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9C091A-60B1-4A28-A4B8-FFF2827D521B}" type="datetimeFigureOut">
              <a:rPr lang="en-US" smtClean="0"/>
              <a:t>10/9/25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317604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9C091A-60B1-4A28-A4B8-FFF2827D521B}" type="datetimeFigureOut">
              <a:rPr lang="en-US" smtClean="0"/>
              <a:t>10/9/25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1289185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9C091A-60B1-4A28-A4B8-FFF2827D521B}" type="datetimeFigureOut">
              <a:rPr lang="en-US" smtClean="0"/>
              <a:t>10/9/25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2067710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09C091A-60B1-4A28-A4B8-FFF2827D521B}" type="datetimeFigureOut">
              <a:rPr lang="en-US" smtClean="0"/>
              <a:t>10/9/25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1486781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9C091A-60B1-4A28-A4B8-FFF2827D521B}" type="datetimeFigureOut">
              <a:rPr lang="en-US" smtClean="0"/>
              <a:t>10/9/25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31331F-059B-4DC0-81C8-C6A0CD5FF489}" type="slidenum">
              <a:rPr lang="en-US" smtClean="0"/>
              <a:t>‹#›</a:t>
            </a:fld>
            <a:endParaRPr lang="en-US"/>
          </a:p>
        </p:txBody>
      </p:sp>
    </p:spTree>
    <p:extLst>
      <p:ext uri="{BB962C8B-B14F-4D97-AF65-F5344CB8AC3E}">
        <p14:creationId xmlns:p14="http://schemas.microsoft.com/office/powerpoint/2010/main" val="3371813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9C091A-60B1-4A28-A4B8-FFF2827D521B}" type="datetimeFigureOut">
              <a:rPr lang="en-US" smtClean="0"/>
              <a:t>10/9/25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231331F-059B-4DC0-81C8-C6A0CD5FF489}" type="slidenum">
              <a:rPr lang="en-US" smtClean="0"/>
              <a:t>‹#›</a:t>
            </a:fld>
            <a:endParaRPr lang="en-US"/>
          </a:p>
        </p:txBody>
      </p:sp>
    </p:spTree>
    <p:extLst>
      <p:ext uri="{BB962C8B-B14F-4D97-AF65-F5344CB8AC3E}">
        <p14:creationId xmlns:p14="http://schemas.microsoft.com/office/powerpoint/2010/main" val="3841298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wschwartz@pappaskc.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A64C5C83-255E-DB15-E3AB-AD95BE8BB4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3" name="Title 1">
            <a:extLst>
              <a:ext uri="{FF2B5EF4-FFF2-40B4-BE49-F238E27FC236}">
                <a16:creationId xmlns:a16="http://schemas.microsoft.com/office/drawing/2014/main" id="{CFE75451-6A4B-484B-9ED1-353CCE25B0F4}"/>
              </a:ext>
            </a:extLst>
          </p:cNvPr>
          <p:cNvSpPr>
            <a:spLocks noGrp="1"/>
          </p:cNvSpPr>
          <p:nvPr/>
        </p:nvSpPr>
        <p:spPr>
          <a:xfrm>
            <a:off x="1168178" y="1370425"/>
            <a:ext cx="8465251" cy="3258436"/>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3600" kern="1200" cap="all" spc="150" baseline="0">
                <a:solidFill>
                  <a:schemeClr val="tx1"/>
                </a:solidFill>
                <a:latin typeface="+mj-lt"/>
                <a:ea typeface="+mj-ea"/>
                <a:cs typeface="+mj-cs"/>
              </a:defRPr>
            </a:lvl1pPr>
          </a:lstStyle>
          <a:p>
            <a:r>
              <a:rPr lang="en-US" sz="4000" b="1" u="sng" dirty="0">
                <a:solidFill>
                  <a:schemeClr val="tx2"/>
                </a:solidFill>
              </a:rPr>
              <a:t>The Ohio Confederation Of</a:t>
            </a:r>
            <a:r>
              <a:rPr lang="en-US" sz="4000" b="1" dirty="0">
                <a:solidFill>
                  <a:schemeClr val="tx2"/>
                </a:solidFill>
              </a:rPr>
              <a:t> </a:t>
            </a:r>
            <a:r>
              <a:rPr lang="en-US" sz="4000" b="1" u="sng" dirty="0">
                <a:solidFill>
                  <a:schemeClr val="tx2"/>
                </a:solidFill>
              </a:rPr>
              <a:t>Teacher Education</a:t>
            </a:r>
            <a:r>
              <a:rPr lang="en-US" sz="4000" b="1" dirty="0">
                <a:solidFill>
                  <a:schemeClr val="tx2"/>
                </a:solidFill>
              </a:rPr>
              <a:t> </a:t>
            </a:r>
            <a:r>
              <a:rPr lang="en-US" sz="4000" b="1" u="sng" dirty="0">
                <a:solidFill>
                  <a:schemeClr val="tx2"/>
                </a:solidFill>
              </a:rPr>
              <a:t>Organizations</a:t>
            </a:r>
            <a:endParaRPr lang="en-US" b="1" dirty="0">
              <a:solidFill>
                <a:schemeClr val="tx2"/>
              </a:solidFill>
            </a:endParaRPr>
          </a:p>
          <a:p>
            <a:endParaRPr lang="en-US" sz="4000" b="1" u="sng" dirty="0">
              <a:solidFill>
                <a:schemeClr val="tx2"/>
              </a:solidFill>
            </a:endParaRPr>
          </a:p>
          <a:p>
            <a:r>
              <a:rPr lang="en-US" sz="4000" dirty="0">
                <a:solidFill>
                  <a:schemeClr val="tx2"/>
                </a:solidFill>
              </a:rPr>
              <a:t>October 10, 2024</a:t>
            </a:r>
          </a:p>
          <a:p>
            <a:endParaRPr lang="en-US" sz="4000" dirty="0">
              <a:solidFill>
                <a:schemeClr val="tx2"/>
              </a:solidFill>
            </a:endParaRPr>
          </a:p>
          <a:p>
            <a:endParaRPr lang="en-US" sz="4000" dirty="0">
              <a:solidFill>
                <a:schemeClr val="tx2"/>
              </a:solidFill>
            </a:endParaRPr>
          </a:p>
          <a:p>
            <a:endParaRPr lang="en-US" sz="4000" i="1" dirty="0">
              <a:solidFill>
                <a:schemeClr val="tx2"/>
              </a:solidFill>
            </a:endParaRPr>
          </a:p>
        </p:txBody>
      </p:sp>
    </p:spTree>
    <p:extLst>
      <p:ext uri="{BB962C8B-B14F-4D97-AF65-F5344CB8AC3E}">
        <p14:creationId xmlns:p14="http://schemas.microsoft.com/office/powerpoint/2010/main" val="3700391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33AF1-CB81-6FFD-3A4D-73353B708764}"/>
            </a:ext>
          </a:extLst>
        </p:cNvPr>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5160592A-0309-D38B-3810-3BB50AA321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98E8220E-9206-084E-D4AB-765A1C3CF588}"/>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dirty="0">
                <a:solidFill>
                  <a:schemeClr val="tx2"/>
                </a:solidFill>
              </a:rPr>
              <a:t>Fall Agenda</a:t>
            </a:r>
            <a:endParaRPr lang="en-US" dirty="0"/>
          </a:p>
        </p:txBody>
      </p:sp>
      <p:sp>
        <p:nvSpPr>
          <p:cNvPr id="6" name="TextBox 5">
            <a:extLst>
              <a:ext uri="{FF2B5EF4-FFF2-40B4-BE49-F238E27FC236}">
                <a16:creationId xmlns:a16="http://schemas.microsoft.com/office/drawing/2014/main" id="{0DB1D519-9E12-EB5A-F280-6A99D6F117DD}"/>
              </a:ext>
            </a:extLst>
          </p:cNvPr>
          <p:cNvSpPr txBox="1"/>
          <p:nvPr/>
        </p:nvSpPr>
        <p:spPr>
          <a:xfrm>
            <a:off x="1015999" y="1760279"/>
            <a:ext cx="9746511"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dirty="0"/>
              <a:t>HB 57 – Drug overdose reversal policy and RTRI</a:t>
            </a:r>
          </a:p>
          <a:p>
            <a:pPr marL="285750" indent="-285750">
              <a:buFont typeface="Arial"/>
              <a:buChar char="•"/>
            </a:pPr>
            <a:r>
              <a:rPr lang="en-US" sz="2800" dirty="0"/>
              <a:t>HB 114 – Kindergarten enrollment deadline</a:t>
            </a:r>
          </a:p>
          <a:p>
            <a:pPr marL="285750" indent="-285750">
              <a:buFont typeface="Arial"/>
              <a:buChar char="•"/>
            </a:pPr>
            <a:r>
              <a:rPr lang="en-US" sz="2800" dirty="0"/>
              <a:t>HB 127 – Public Records Laws</a:t>
            </a:r>
          </a:p>
          <a:p>
            <a:pPr marL="285750" indent="-285750">
              <a:buFont typeface="Arial"/>
              <a:buChar char="•"/>
            </a:pPr>
            <a:r>
              <a:rPr lang="en-US" sz="2800" dirty="0"/>
              <a:t>HB 304 – Require two 30-minute recesses</a:t>
            </a:r>
          </a:p>
          <a:p>
            <a:pPr marL="285750" indent="-285750">
              <a:buFont typeface="Arial"/>
              <a:buChar char="•"/>
            </a:pPr>
            <a:r>
              <a:rPr lang="en-US" sz="2800" dirty="0"/>
              <a:t>HB 485 – Require fetal development education</a:t>
            </a:r>
          </a:p>
          <a:p>
            <a:pPr marL="285750" indent="-285750">
              <a:buFont typeface="Arial"/>
              <a:buChar char="•"/>
            </a:pPr>
            <a:r>
              <a:rPr lang="en-US" sz="2800" dirty="0"/>
              <a:t>HB 486 – Allow instruction in influence of Christianity</a:t>
            </a:r>
          </a:p>
          <a:p>
            <a:pPr marL="285750" indent="-285750">
              <a:buFont typeface="Arial"/>
              <a:buChar char="•"/>
            </a:pPr>
            <a:r>
              <a:rPr lang="en-US" sz="2800" dirty="0"/>
              <a:t>SB 7 – Substance abuse education</a:t>
            </a:r>
          </a:p>
          <a:p>
            <a:pPr marL="285750" indent="-285750">
              <a:buFont typeface="Arial"/>
              <a:buChar char="•"/>
            </a:pPr>
            <a:r>
              <a:rPr lang="en-US" sz="2800" dirty="0"/>
              <a:t>SB 156 – Require the “Success Sequence” in schools</a:t>
            </a:r>
          </a:p>
          <a:p>
            <a:pPr marL="285750" indent="-285750">
              <a:buFont typeface="Arial"/>
              <a:buChar char="•"/>
            </a:pPr>
            <a:r>
              <a:rPr lang="en-US" sz="2800" dirty="0"/>
              <a:t>SB 272 – Civics Test in lieu of American Government</a:t>
            </a:r>
          </a:p>
        </p:txBody>
      </p:sp>
    </p:spTree>
    <p:extLst>
      <p:ext uri="{BB962C8B-B14F-4D97-AF65-F5344CB8AC3E}">
        <p14:creationId xmlns:p14="http://schemas.microsoft.com/office/powerpoint/2010/main" val="1752059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414EA-8023-7032-BF05-C85EA9821FA5}"/>
            </a:ext>
          </a:extLst>
        </p:cNvPr>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C5958FF3-A043-3EE5-0879-E82EA8FC40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B69B5C41-41C8-459F-0BD7-73BAC0574FDB}"/>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dirty="0">
                <a:solidFill>
                  <a:schemeClr val="tx2"/>
                </a:solidFill>
              </a:rPr>
              <a:t>Contact us!</a:t>
            </a:r>
            <a:endParaRPr lang="en-US" dirty="0"/>
          </a:p>
        </p:txBody>
      </p:sp>
      <p:sp>
        <p:nvSpPr>
          <p:cNvPr id="6" name="TextBox 5">
            <a:extLst>
              <a:ext uri="{FF2B5EF4-FFF2-40B4-BE49-F238E27FC236}">
                <a16:creationId xmlns:a16="http://schemas.microsoft.com/office/drawing/2014/main" id="{A3D707D7-EA89-8F0C-8667-5F77CDC3B64B}"/>
              </a:ext>
            </a:extLst>
          </p:cNvPr>
          <p:cNvSpPr txBox="1"/>
          <p:nvPr/>
        </p:nvSpPr>
        <p:spPr>
          <a:xfrm>
            <a:off x="1015999" y="1760279"/>
            <a:ext cx="9746511" cy="31085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dirty="0"/>
              <a:t>Will Schwartz, Pappas and Associates</a:t>
            </a:r>
          </a:p>
          <a:p>
            <a:pPr marL="285750" indent="-285750">
              <a:buFont typeface="Arial"/>
              <a:buChar char="•"/>
            </a:pPr>
            <a:endParaRPr lang="en-US" sz="2800" dirty="0"/>
          </a:p>
          <a:p>
            <a:pPr marL="285750" indent="-285750">
              <a:buFont typeface="Arial"/>
              <a:buChar char="•"/>
            </a:pPr>
            <a:r>
              <a:rPr lang="en-US" sz="2800" dirty="0">
                <a:hlinkClick r:id="rId3"/>
              </a:rPr>
              <a:t>wschwartz@pappaskc.com</a:t>
            </a:r>
            <a:endParaRPr lang="en-US" sz="2800" dirty="0"/>
          </a:p>
          <a:p>
            <a:pPr marL="285750" indent="-285750">
              <a:buFont typeface="Arial"/>
              <a:buChar char="•"/>
            </a:pPr>
            <a:endParaRPr lang="en-US" sz="2800" dirty="0"/>
          </a:p>
          <a:p>
            <a:pPr marL="285750" indent="-285750">
              <a:buFont typeface="Arial"/>
              <a:buChar char="•"/>
            </a:pPr>
            <a:r>
              <a:rPr lang="en-US" sz="2800" dirty="0"/>
              <a:t>614-621-2000</a:t>
            </a:r>
          </a:p>
          <a:p>
            <a:pPr marL="742950" lvl="1" indent="-285750">
              <a:buFont typeface="Arial"/>
              <a:buChar char="•"/>
            </a:pPr>
            <a:endParaRPr lang="en-US" sz="2800" dirty="0"/>
          </a:p>
          <a:p>
            <a:pPr marL="742950" lvl="1" indent="-285750">
              <a:buFont typeface="Arial"/>
              <a:buChar char="•"/>
            </a:pPr>
            <a:endParaRPr lang="en-US" sz="2800" dirty="0"/>
          </a:p>
        </p:txBody>
      </p:sp>
    </p:spTree>
    <p:extLst>
      <p:ext uri="{BB962C8B-B14F-4D97-AF65-F5344CB8AC3E}">
        <p14:creationId xmlns:p14="http://schemas.microsoft.com/office/powerpoint/2010/main" val="3428107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A64C5C83-255E-DB15-E3AB-AD95BE8BB4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0A32731C-311B-46F7-A865-6C3AF6B09A47}"/>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a:solidFill>
                  <a:schemeClr val="tx2"/>
                </a:solidFill>
              </a:rPr>
              <a:t>Agenda</a:t>
            </a:r>
            <a:endParaRPr lang="en-US"/>
          </a:p>
        </p:txBody>
      </p:sp>
      <p:sp>
        <p:nvSpPr>
          <p:cNvPr id="6" name="TextBox 5">
            <a:extLst>
              <a:ext uri="{FF2B5EF4-FFF2-40B4-BE49-F238E27FC236}">
                <a16:creationId xmlns:a16="http://schemas.microsoft.com/office/drawing/2014/main" id="{D10E6537-597F-BFAA-EFA8-CE9EFE4F094C}"/>
              </a:ext>
            </a:extLst>
          </p:cNvPr>
          <p:cNvSpPr txBox="1"/>
          <p:nvPr/>
        </p:nvSpPr>
        <p:spPr>
          <a:xfrm>
            <a:off x="994977" y="1523745"/>
            <a:ext cx="9746511" cy="38625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3500" dirty="0"/>
          </a:p>
          <a:p>
            <a:pPr marL="285750" indent="-285750">
              <a:buFont typeface="Arial"/>
              <a:buChar char="•"/>
            </a:pPr>
            <a:r>
              <a:rPr lang="en-US" sz="3500" dirty="0"/>
              <a:t>Ohio Statehouse Leadership</a:t>
            </a:r>
          </a:p>
          <a:p>
            <a:pPr marL="285750" indent="-285750">
              <a:buFont typeface="Arial"/>
              <a:buChar char="•"/>
            </a:pPr>
            <a:r>
              <a:rPr lang="en-US" sz="3500" dirty="0"/>
              <a:t>Race for Ohio Governor</a:t>
            </a:r>
          </a:p>
          <a:p>
            <a:pPr marL="285750" indent="-285750">
              <a:buFont typeface="Arial"/>
              <a:buChar char="•"/>
            </a:pPr>
            <a:r>
              <a:rPr lang="en-US" sz="3500" dirty="0"/>
              <a:t>Important State Budget Item</a:t>
            </a:r>
          </a:p>
          <a:p>
            <a:pPr marL="285750" indent="-285750">
              <a:buFont typeface="Arial"/>
              <a:buChar char="•"/>
            </a:pPr>
            <a:r>
              <a:rPr lang="en-US" sz="3500" dirty="0"/>
              <a:t>Senate Bill 144</a:t>
            </a:r>
          </a:p>
          <a:p>
            <a:pPr marL="285750" indent="-285750">
              <a:buFont typeface="Arial"/>
              <a:buChar char="•"/>
            </a:pPr>
            <a:r>
              <a:rPr lang="en-US" sz="3500" dirty="0"/>
              <a:t>Fall Agenda</a:t>
            </a:r>
          </a:p>
          <a:p>
            <a:pPr marL="285750" indent="-285750">
              <a:buFont typeface="Arial"/>
              <a:buChar char="•"/>
            </a:pPr>
            <a:r>
              <a:rPr lang="en-US" sz="3500" dirty="0"/>
              <a:t>Q&amp;A</a:t>
            </a:r>
          </a:p>
        </p:txBody>
      </p:sp>
    </p:spTree>
    <p:extLst>
      <p:ext uri="{BB962C8B-B14F-4D97-AF65-F5344CB8AC3E}">
        <p14:creationId xmlns:p14="http://schemas.microsoft.com/office/powerpoint/2010/main" val="1107092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additive="base">
                                        <p:cTn id="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additive="base">
                                        <p:cTn id="2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 calcmode="lin" valueType="num">
                                      <p:cBhvr additive="base">
                                        <p:cTn id="3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 calcmode="lin" valueType="num">
                                      <p:cBhvr additive="base">
                                        <p:cTn id="37"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A64C5C83-255E-DB15-E3AB-AD95BE8BB4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0A32731C-311B-46F7-A865-6C3AF6B09A47}"/>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dirty="0">
                <a:solidFill>
                  <a:schemeClr val="tx2"/>
                </a:solidFill>
              </a:rPr>
              <a:t>State Leadership</a:t>
            </a:r>
            <a:endParaRPr lang="en-US" dirty="0"/>
          </a:p>
        </p:txBody>
      </p:sp>
      <p:sp>
        <p:nvSpPr>
          <p:cNvPr id="6" name="TextBox 5">
            <a:extLst>
              <a:ext uri="{FF2B5EF4-FFF2-40B4-BE49-F238E27FC236}">
                <a16:creationId xmlns:a16="http://schemas.microsoft.com/office/drawing/2014/main" id="{D10E6537-597F-BFAA-EFA8-CE9EFE4F094C}"/>
              </a:ext>
            </a:extLst>
          </p:cNvPr>
          <p:cNvSpPr txBox="1"/>
          <p:nvPr/>
        </p:nvSpPr>
        <p:spPr>
          <a:xfrm>
            <a:off x="1015999" y="1533692"/>
            <a:ext cx="9746511" cy="61247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b="1" dirty="0"/>
              <a:t>Governor </a:t>
            </a:r>
          </a:p>
          <a:p>
            <a:pPr marL="742950" lvl="1" indent="-285750">
              <a:buFont typeface="Arial"/>
              <a:buChar char="•"/>
            </a:pPr>
            <a:r>
              <a:rPr lang="en-US" sz="2400" b="1" dirty="0"/>
              <a:t>Mike DeWine (R)</a:t>
            </a:r>
          </a:p>
          <a:p>
            <a:pPr marL="285750" indent="-285750">
              <a:buFont typeface="Arial"/>
              <a:buChar char="•"/>
            </a:pPr>
            <a:r>
              <a:rPr lang="en-US" sz="2400" b="1" dirty="0"/>
              <a:t>Ohio House of Representatives</a:t>
            </a:r>
          </a:p>
          <a:p>
            <a:pPr marL="742950" lvl="1" indent="-285750">
              <a:buFont typeface="Arial"/>
              <a:buChar char="•"/>
            </a:pPr>
            <a:r>
              <a:rPr lang="en-US" sz="2200" dirty="0"/>
              <a:t>65 Republicans, 34 Democrats</a:t>
            </a:r>
          </a:p>
          <a:p>
            <a:pPr marL="742950" lvl="1" indent="-285750">
              <a:buFont typeface="Arial"/>
              <a:buChar char="•"/>
            </a:pPr>
            <a:r>
              <a:rPr lang="en-US" sz="2200" dirty="0"/>
              <a:t>Speaker Matt Huffman (R-Lima)</a:t>
            </a:r>
          </a:p>
          <a:p>
            <a:pPr marL="742950" lvl="1" indent="-285750">
              <a:buFont typeface="Arial"/>
              <a:buChar char="•"/>
            </a:pPr>
            <a:r>
              <a:rPr lang="en-US" sz="2200" dirty="0"/>
              <a:t>Minority Leader Dani Isaacsohn (D-Cincinnati)</a:t>
            </a:r>
          </a:p>
          <a:p>
            <a:pPr marL="285750" indent="-285750">
              <a:buFont typeface="Arial"/>
              <a:buChar char="•"/>
            </a:pPr>
            <a:r>
              <a:rPr lang="en-US" sz="2400" b="1" dirty="0"/>
              <a:t>Ohio Senate</a:t>
            </a:r>
          </a:p>
          <a:p>
            <a:pPr marL="742950" lvl="1" indent="-285750">
              <a:buFont typeface="Arial"/>
              <a:buChar char="•"/>
            </a:pPr>
            <a:r>
              <a:rPr lang="en-US" sz="2200" dirty="0"/>
              <a:t>24 Republicans, 9 Democrats</a:t>
            </a:r>
          </a:p>
          <a:p>
            <a:pPr marL="742950" lvl="1" indent="-285750">
              <a:buFont typeface="Arial"/>
              <a:buChar char="•"/>
            </a:pPr>
            <a:r>
              <a:rPr lang="en-US" sz="2200" dirty="0"/>
              <a:t>President Rob </a:t>
            </a:r>
            <a:r>
              <a:rPr lang="en-US" sz="2200" dirty="0" err="1"/>
              <a:t>McColley</a:t>
            </a:r>
            <a:r>
              <a:rPr lang="en-US" sz="2200" dirty="0"/>
              <a:t> (R-Napoleon)</a:t>
            </a:r>
          </a:p>
          <a:p>
            <a:pPr marL="742950" lvl="1" indent="-285750">
              <a:buFont typeface="Arial"/>
              <a:buChar char="•"/>
            </a:pPr>
            <a:r>
              <a:rPr lang="en-US" sz="2200" dirty="0"/>
              <a:t>Minority Leader Nickie Antonio (D-Lakewood)</a:t>
            </a:r>
          </a:p>
          <a:p>
            <a:pPr marL="285750" indent="-285750">
              <a:buFont typeface="Arial"/>
              <a:buChar char="•"/>
            </a:pPr>
            <a:r>
              <a:rPr lang="en-US" sz="2400" b="1" dirty="0"/>
              <a:t>State Board of Education</a:t>
            </a:r>
          </a:p>
          <a:p>
            <a:pPr marL="742950" lvl="1" indent="-285750">
              <a:buFont typeface="Arial"/>
              <a:buChar char="•"/>
            </a:pPr>
            <a:r>
              <a:rPr lang="en-US" sz="2200" dirty="0"/>
              <a:t>Superintendent of Public Instruction Paul Craft</a:t>
            </a:r>
          </a:p>
          <a:p>
            <a:pPr marL="285750" indent="-285750">
              <a:buFont typeface="Arial"/>
              <a:buChar char="•"/>
            </a:pPr>
            <a:r>
              <a:rPr lang="en-US" sz="2400" b="1" dirty="0"/>
              <a:t>Department of Education and Workforce</a:t>
            </a:r>
          </a:p>
          <a:p>
            <a:pPr marL="742950" lvl="1" indent="-285750">
              <a:buFont typeface="Arial"/>
              <a:buChar char="•"/>
            </a:pPr>
            <a:r>
              <a:rPr lang="en-US" sz="2200" dirty="0"/>
              <a:t>Director Steve </a:t>
            </a:r>
            <a:r>
              <a:rPr lang="en-US" sz="2200" dirty="0" err="1"/>
              <a:t>Dackin</a:t>
            </a:r>
            <a:endParaRPr lang="en-US" sz="2200" dirty="0"/>
          </a:p>
          <a:p>
            <a:pPr lvl="1"/>
            <a:endParaRPr lang="en-US" sz="2400" dirty="0"/>
          </a:p>
          <a:p>
            <a:pPr marL="742950" lvl="1" indent="-285750">
              <a:buFont typeface="Arial"/>
              <a:buChar char="•"/>
            </a:pPr>
            <a:endParaRPr lang="en-US" sz="2400" dirty="0"/>
          </a:p>
          <a:p>
            <a:pPr marL="285750" indent="-285750">
              <a:buFont typeface="Arial"/>
              <a:buChar char="•"/>
            </a:pPr>
            <a:endParaRPr lang="en-US" sz="2400" dirty="0"/>
          </a:p>
        </p:txBody>
      </p:sp>
    </p:spTree>
    <p:extLst>
      <p:ext uri="{BB962C8B-B14F-4D97-AF65-F5344CB8AC3E}">
        <p14:creationId xmlns:p14="http://schemas.microsoft.com/office/powerpoint/2010/main" val="2928751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9732E-7C54-7040-FE1E-0F1ED09059FD}"/>
            </a:ext>
          </a:extLst>
        </p:cNvPr>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BAB41CE3-8AA8-665C-E0FD-4F5DEDEB4B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A4F205E7-24FF-2F94-BA1D-5390BFCEA385}"/>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dirty="0">
                <a:solidFill>
                  <a:schemeClr val="tx2"/>
                </a:solidFill>
              </a:rPr>
              <a:t>Race for Ohio Governor</a:t>
            </a:r>
            <a:endParaRPr lang="en-US" dirty="0"/>
          </a:p>
        </p:txBody>
      </p:sp>
      <p:sp>
        <p:nvSpPr>
          <p:cNvPr id="6" name="TextBox 5">
            <a:extLst>
              <a:ext uri="{FF2B5EF4-FFF2-40B4-BE49-F238E27FC236}">
                <a16:creationId xmlns:a16="http://schemas.microsoft.com/office/drawing/2014/main" id="{520CAC75-619A-6EED-8420-954E350DA4AC}"/>
              </a:ext>
            </a:extLst>
          </p:cNvPr>
          <p:cNvSpPr txBox="1"/>
          <p:nvPr/>
        </p:nvSpPr>
        <p:spPr>
          <a:xfrm>
            <a:off x="1015999" y="1676196"/>
            <a:ext cx="9746511" cy="48936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b="1" dirty="0"/>
              <a:t>Primary election – May 5, 2026</a:t>
            </a:r>
          </a:p>
          <a:p>
            <a:pPr marL="285750" indent="-285750">
              <a:buFont typeface="Arial"/>
              <a:buChar char="•"/>
            </a:pPr>
            <a:r>
              <a:rPr lang="en-US" sz="2400" b="1" dirty="0"/>
              <a:t>General election – November 3, 2026</a:t>
            </a:r>
          </a:p>
          <a:p>
            <a:pPr marL="285750" indent="-285750">
              <a:buFont typeface="Arial"/>
              <a:buChar char="•"/>
            </a:pPr>
            <a:endParaRPr lang="en-US" sz="2400" b="1" dirty="0"/>
          </a:p>
          <a:p>
            <a:pPr marL="285750" indent="-285750">
              <a:buFont typeface="Arial"/>
              <a:buChar char="•"/>
            </a:pPr>
            <a:r>
              <a:rPr lang="en-US" sz="2400" b="1" dirty="0"/>
              <a:t>Vivek Ramaswamy (R)</a:t>
            </a:r>
          </a:p>
          <a:p>
            <a:pPr marL="285750" indent="-285750">
              <a:buFont typeface="Arial"/>
              <a:buChar char="•"/>
            </a:pPr>
            <a:r>
              <a:rPr lang="en-US" sz="2400" b="1" dirty="0"/>
              <a:t>Amy Acton (D)</a:t>
            </a:r>
          </a:p>
          <a:p>
            <a:pPr marL="285750" indent="-285750">
              <a:buFont typeface="Arial"/>
              <a:buChar char="•"/>
            </a:pPr>
            <a:r>
              <a:rPr lang="en-US" sz="2400" b="1" dirty="0"/>
              <a:t>Tim Ryan (D) – rumored but not yet decided</a:t>
            </a:r>
          </a:p>
          <a:p>
            <a:pPr marL="285750" indent="-285750">
              <a:buFont typeface="Arial"/>
              <a:buChar char="•"/>
            </a:pPr>
            <a:endParaRPr lang="en-US" sz="2400" b="1" dirty="0"/>
          </a:p>
          <a:p>
            <a:pPr marL="285750" indent="-285750">
              <a:buFont typeface="Arial"/>
              <a:buChar char="•"/>
            </a:pPr>
            <a:r>
              <a:rPr lang="en-US" sz="2400" b="1" dirty="0"/>
              <a:t>Emerson Poll </a:t>
            </a:r>
            <a:r>
              <a:rPr lang="en-US" sz="2400" dirty="0"/>
              <a:t>(conducted August 18-19). Margin of error is +/- 3% </a:t>
            </a:r>
          </a:p>
          <a:p>
            <a:pPr marL="285750" indent="-285750">
              <a:buFont typeface="Arial"/>
              <a:buChar char="•"/>
            </a:pPr>
            <a:endParaRPr lang="en-US" sz="2400" b="1" dirty="0"/>
          </a:p>
          <a:p>
            <a:pPr marL="285750" indent="-285750">
              <a:buFont typeface="Arial"/>
              <a:buChar char="•"/>
            </a:pPr>
            <a:endParaRPr lang="en-US" sz="2400" b="1" dirty="0"/>
          </a:p>
          <a:p>
            <a:pPr marL="285750" indent="-285750">
              <a:buFont typeface="Arial"/>
              <a:buChar char="•"/>
            </a:pPr>
            <a:endParaRPr lang="en-US" sz="2400" b="1" dirty="0"/>
          </a:p>
          <a:p>
            <a:pPr marL="285750" indent="-285750">
              <a:buFont typeface="Arial"/>
              <a:buChar char="•"/>
            </a:pPr>
            <a:endParaRPr lang="en-US" sz="2400" b="1" dirty="0"/>
          </a:p>
          <a:p>
            <a:pPr marL="285750" indent="-285750">
              <a:buFont typeface="Arial"/>
              <a:buChar char="•"/>
            </a:pPr>
            <a:endParaRPr lang="en-US" sz="2400" dirty="0"/>
          </a:p>
        </p:txBody>
      </p:sp>
      <p:pic>
        <p:nvPicPr>
          <p:cNvPr id="4" name="Picture 3" descr="A white rectangular box with black text&#10;&#10;Description automatically generated">
            <a:extLst>
              <a:ext uri="{FF2B5EF4-FFF2-40B4-BE49-F238E27FC236}">
                <a16:creationId xmlns:a16="http://schemas.microsoft.com/office/drawing/2014/main" id="{FD6E9220-BE11-D47E-9CC2-9D46635F72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29490" y="4726553"/>
            <a:ext cx="7772400" cy="975441"/>
          </a:xfrm>
          <a:prstGeom prst="rect">
            <a:avLst/>
          </a:prstGeom>
        </p:spPr>
      </p:pic>
    </p:spTree>
    <p:extLst>
      <p:ext uri="{BB962C8B-B14F-4D97-AF65-F5344CB8AC3E}">
        <p14:creationId xmlns:p14="http://schemas.microsoft.com/office/powerpoint/2010/main" val="869360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C8C55-59AD-8E66-500A-86E49E906D91}"/>
            </a:ext>
          </a:extLst>
        </p:cNvPr>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4291C4A7-AE49-DD14-2D34-0A2A09C0F8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6CD47E33-FDD2-94A4-BFCD-71E92C8DDC99}"/>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dirty="0">
                <a:solidFill>
                  <a:schemeClr val="tx2"/>
                </a:solidFill>
              </a:rPr>
              <a:t>Race for Ohio Governor</a:t>
            </a:r>
            <a:endParaRPr lang="en-US" dirty="0"/>
          </a:p>
        </p:txBody>
      </p:sp>
      <p:sp>
        <p:nvSpPr>
          <p:cNvPr id="6" name="TextBox 5">
            <a:extLst>
              <a:ext uri="{FF2B5EF4-FFF2-40B4-BE49-F238E27FC236}">
                <a16:creationId xmlns:a16="http://schemas.microsoft.com/office/drawing/2014/main" id="{FCD2DF1F-F84B-F047-E876-E0B8DA7AB8B6}"/>
              </a:ext>
            </a:extLst>
          </p:cNvPr>
          <p:cNvSpPr txBox="1"/>
          <p:nvPr/>
        </p:nvSpPr>
        <p:spPr>
          <a:xfrm>
            <a:off x="1015999" y="1676196"/>
            <a:ext cx="9746511" cy="70480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b="1" dirty="0"/>
              <a:t>Vivek Ramaswamy (R)</a:t>
            </a:r>
          </a:p>
          <a:p>
            <a:pPr marL="742950" lvl="1" indent="-285750">
              <a:buFont typeface="Arial"/>
              <a:buChar char="•"/>
            </a:pPr>
            <a:r>
              <a:rPr lang="en-US" dirty="0"/>
              <a:t>"So, you look at the licensure exams right now. On one hand, the licensure exams are too restrictive. There's many people who would be good participants in the teaching profession who are excluded by the gates that we keep. On the other hand, they're under inclusive because if you're going to have licensure exams, you might as well at least make sure that the teachers who are teaching a subject like math that are actually competent in the subjects they're actually teaching. We're going to, in the state of Ohio, bring back basic math competency standards in the licensure of teachers. So long as we have licensure standards at all." </a:t>
            </a:r>
          </a:p>
          <a:p>
            <a:pPr marL="1200150" lvl="2" indent="-285750">
              <a:buFont typeface="Arial"/>
              <a:buChar char="•"/>
            </a:pPr>
            <a:r>
              <a:rPr lang="en-US" sz="2400" b="1" dirty="0"/>
              <a:t>K-12 Proposals</a:t>
            </a:r>
          </a:p>
          <a:p>
            <a:pPr marL="1657350" lvl="3" indent="-285750">
              <a:buFont typeface="Arial"/>
              <a:buChar char="•"/>
            </a:pPr>
            <a:r>
              <a:rPr lang="en-US" dirty="0"/>
              <a:t>Eliminate the parent exemption under the TGRG</a:t>
            </a:r>
          </a:p>
          <a:p>
            <a:pPr marL="1657350" lvl="3" indent="-285750">
              <a:buFont typeface="Arial"/>
              <a:buChar char="•"/>
            </a:pPr>
            <a:r>
              <a:rPr lang="en-US" dirty="0"/>
              <a:t>Retain 8th grade students who are not proficient in Algebra I</a:t>
            </a:r>
          </a:p>
          <a:p>
            <a:pPr marL="1657350" lvl="3" indent="-285750">
              <a:buFont typeface="Arial"/>
              <a:buChar char="•"/>
            </a:pPr>
            <a:r>
              <a:rPr lang="en-US" dirty="0"/>
              <a:t>Require high schoolers to pass the U.S. Citizenship test</a:t>
            </a:r>
          </a:p>
          <a:p>
            <a:pPr marL="1657350" lvl="3" indent="-285750">
              <a:buFont typeface="Arial"/>
              <a:buChar char="•"/>
            </a:pPr>
            <a:r>
              <a:rPr lang="en-US" dirty="0"/>
              <a:t>Establish merit pay for teachers</a:t>
            </a:r>
          </a:p>
          <a:p>
            <a:pPr marL="1657350" lvl="3" indent="-285750">
              <a:buFont typeface="Arial"/>
              <a:buChar char="•"/>
            </a:pPr>
            <a:r>
              <a:rPr lang="en-US" dirty="0"/>
              <a:t>Restore the Presidential fitness tests </a:t>
            </a:r>
          </a:p>
          <a:p>
            <a:pPr marL="1657350" lvl="3" indent="-285750">
              <a:buFont typeface="Arial"/>
              <a:buChar char="•"/>
            </a:pPr>
            <a:r>
              <a:rPr lang="en-US" dirty="0"/>
              <a:t>Require physical education in kindergarten </a:t>
            </a:r>
          </a:p>
          <a:p>
            <a:pPr marL="742950" lvl="1" indent="-285750">
              <a:buFont typeface="Arial"/>
              <a:buChar char="•"/>
            </a:pPr>
            <a:endParaRPr lang="en-US" sz="2000" dirty="0"/>
          </a:p>
          <a:p>
            <a:pPr marL="285750" indent="-285750">
              <a:buFont typeface="Arial"/>
              <a:buChar char="•"/>
            </a:pPr>
            <a:endParaRPr lang="en-US" sz="2400" b="1" dirty="0"/>
          </a:p>
          <a:p>
            <a:pPr marL="285750" indent="-285750">
              <a:buFont typeface="Arial"/>
              <a:buChar char="•"/>
            </a:pPr>
            <a:endParaRPr lang="en-US" sz="2400" b="1" dirty="0"/>
          </a:p>
          <a:p>
            <a:pPr marL="285750" indent="-285750">
              <a:buFont typeface="Arial"/>
              <a:buChar char="•"/>
            </a:pPr>
            <a:endParaRPr lang="en-US" sz="2400" b="1" dirty="0"/>
          </a:p>
          <a:p>
            <a:pPr marL="285750" indent="-285750">
              <a:buFont typeface="Arial"/>
              <a:buChar char="•"/>
            </a:pPr>
            <a:endParaRPr lang="en-US" sz="2400" b="1" dirty="0"/>
          </a:p>
          <a:p>
            <a:pPr marL="285750" indent="-285750">
              <a:buFont typeface="Arial"/>
              <a:buChar char="•"/>
            </a:pPr>
            <a:endParaRPr lang="en-US" sz="2400" dirty="0"/>
          </a:p>
        </p:txBody>
      </p:sp>
    </p:spTree>
    <p:extLst>
      <p:ext uri="{BB962C8B-B14F-4D97-AF65-F5344CB8AC3E}">
        <p14:creationId xmlns:p14="http://schemas.microsoft.com/office/powerpoint/2010/main" val="2222165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81F27-CF7A-0FE3-49A4-9746AC5F587E}"/>
            </a:ext>
          </a:extLst>
        </p:cNvPr>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DE4D491D-834B-D458-D1F5-C8B8A78065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7C27CAA8-0FEF-F94E-75A3-2F27ABC47C76}"/>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dirty="0">
                <a:solidFill>
                  <a:schemeClr val="tx2"/>
                </a:solidFill>
              </a:rPr>
              <a:t>Important State Budget Item</a:t>
            </a:r>
            <a:endParaRPr lang="en-US" dirty="0"/>
          </a:p>
        </p:txBody>
      </p:sp>
      <p:sp>
        <p:nvSpPr>
          <p:cNvPr id="6" name="TextBox 5">
            <a:extLst>
              <a:ext uri="{FF2B5EF4-FFF2-40B4-BE49-F238E27FC236}">
                <a16:creationId xmlns:a16="http://schemas.microsoft.com/office/drawing/2014/main" id="{12239995-388C-8194-450D-D05D000C8138}"/>
              </a:ext>
            </a:extLst>
          </p:cNvPr>
          <p:cNvSpPr txBox="1"/>
          <p:nvPr/>
        </p:nvSpPr>
        <p:spPr>
          <a:xfrm>
            <a:off x="1015999" y="1676196"/>
            <a:ext cx="9746511"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dirty="0"/>
              <a:t>Statewide data collection and annual reporting</a:t>
            </a:r>
          </a:p>
          <a:p>
            <a:pPr marL="742950" lvl="1" indent="-285750">
              <a:buFont typeface="Arial"/>
              <a:buChar char="•"/>
            </a:pPr>
            <a:r>
              <a:rPr lang="en-US" sz="2400" dirty="0"/>
              <a:t>Educator preparation program enrollment and completion data</a:t>
            </a:r>
          </a:p>
          <a:p>
            <a:pPr marL="742950" lvl="1" indent="-285750">
              <a:buFont typeface="Arial"/>
              <a:buChar char="•"/>
            </a:pPr>
            <a:r>
              <a:rPr lang="en-US" sz="2400" dirty="0"/>
              <a:t>Number of newly licensed educators</a:t>
            </a:r>
          </a:p>
          <a:p>
            <a:pPr marL="742950" lvl="1" indent="-285750">
              <a:buFont typeface="Arial"/>
              <a:buChar char="•"/>
            </a:pPr>
            <a:r>
              <a:rPr lang="en-US" sz="2400" dirty="0"/>
              <a:t>Educator retention at one-, three-, five-, and ten-year rates</a:t>
            </a:r>
          </a:p>
          <a:p>
            <a:pPr marL="742950" lvl="1" indent="-285750">
              <a:buFont typeface="Arial"/>
              <a:buChar char="•"/>
            </a:pPr>
            <a:r>
              <a:rPr lang="en-US" sz="2400" dirty="0"/>
              <a:t>Educator demographic data</a:t>
            </a:r>
          </a:p>
          <a:p>
            <a:pPr marL="742950" lvl="1" indent="-285750">
              <a:buFont typeface="Arial"/>
              <a:buChar char="•"/>
            </a:pPr>
            <a:endParaRPr lang="en-US" sz="2400" dirty="0"/>
          </a:p>
          <a:p>
            <a:pPr marL="285750" indent="-285750">
              <a:buFont typeface="Arial"/>
              <a:buChar char="•"/>
            </a:pPr>
            <a:endParaRPr lang="en-US" sz="2400" dirty="0"/>
          </a:p>
        </p:txBody>
      </p:sp>
    </p:spTree>
    <p:extLst>
      <p:ext uri="{BB962C8B-B14F-4D97-AF65-F5344CB8AC3E}">
        <p14:creationId xmlns:p14="http://schemas.microsoft.com/office/powerpoint/2010/main" val="2445538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CB74B-5B56-FE7B-F125-D9B832BF5DE0}"/>
            </a:ext>
          </a:extLst>
        </p:cNvPr>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FF50EEE1-998A-607E-462D-111CFD4704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98F7D107-449A-6322-4FB5-9223F78E6B20}"/>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dirty="0">
                <a:solidFill>
                  <a:schemeClr val="tx2"/>
                </a:solidFill>
              </a:rPr>
              <a:t>Senate Bill 144</a:t>
            </a:r>
            <a:endParaRPr lang="en-US" dirty="0"/>
          </a:p>
        </p:txBody>
      </p:sp>
      <p:sp>
        <p:nvSpPr>
          <p:cNvPr id="6" name="TextBox 5">
            <a:extLst>
              <a:ext uri="{FF2B5EF4-FFF2-40B4-BE49-F238E27FC236}">
                <a16:creationId xmlns:a16="http://schemas.microsoft.com/office/drawing/2014/main" id="{C052E39E-75B7-24E2-9A96-9CE4EFE86A6A}"/>
              </a:ext>
            </a:extLst>
          </p:cNvPr>
          <p:cNvSpPr txBox="1"/>
          <p:nvPr/>
        </p:nvSpPr>
        <p:spPr>
          <a:xfrm>
            <a:off x="1015999" y="1676196"/>
            <a:ext cx="9746511"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dirty="0"/>
              <a:t>Introduced on March 11</a:t>
            </a:r>
          </a:p>
          <a:p>
            <a:pPr marL="285750" indent="-285750">
              <a:buFont typeface="Arial"/>
              <a:buChar char="•"/>
            </a:pPr>
            <a:endParaRPr lang="en-US" sz="2400" dirty="0"/>
          </a:p>
          <a:p>
            <a:pPr marL="285750" indent="-285750">
              <a:buFont typeface="Arial"/>
              <a:buChar char="•"/>
            </a:pPr>
            <a:r>
              <a:rPr lang="en-US" sz="2400" dirty="0"/>
              <a:t>Sponsored by Sen. Catherine Ingram (D-Cincinnati)</a:t>
            </a:r>
          </a:p>
          <a:p>
            <a:pPr marL="285750" indent="-285750">
              <a:buFont typeface="Arial"/>
              <a:buChar char="•"/>
            </a:pPr>
            <a:endParaRPr lang="en-US" sz="2400" dirty="0"/>
          </a:p>
          <a:p>
            <a:pPr marL="285750" indent="-285750">
              <a:buFont typeface="Arial"/>
              <a:buChar char="•"/>
            </a:pPr>
            <a:r>
              <a:rPr lang="en-US" sz="2400" dirty="0"/>
              <a:t>Pending in Senate Education Committee</a:t>
            </a:r>
          </a:p>
          <a:p>
            <a:pPr marL="285750" indent="-285750">
              <a:buFont typeface="Arial"/>
              <a:buChar char="•"/>
            </a:pPr>
            <a:endParaRPr lang="en-US" sz="2400" dirty="0"/>
          </a:p>
          <a:p>
            <a:pPr marL="285750" indent="-285750">
              <a:buFont typeface="Arial"/>
              <a:buChar char="•"/>
            </a:pPr>
            <a:r>
              <a:rPr lang="en-US" sz="2400" dirty="0"/>
              <a:t>Would restore the prior three grade bands</a:t>
            </a:r>
          </a:p>
          <a:p>
            <a:pPr marL="285750" indent="-285750">
              <a:buFont typeface="Arial"/>
              <a:buChar char="•"/>
            </a:pPr>
            <a:endParaRPr lang="en-US" sz="2400" dirty="0"/>
          </a:p>
          <a:p>
            <a:pPr marL="285750" indent="-285750">
              <a:buFont typeface="Arial"/>
              <a:buChar char="•"/>
            </a:pPr>
            <a:r>
              <a:rPr lang="en-US" sz="2400" dirty="0"/>
              <a:t>Proponent testimony took place on Tuesday this week</a:t>
            </a:r>
          </a:p>
          <a:p>
            <a:pPr marL="285750" indent="-285750">
              <a:buFont typeface="Arial"/>
              <a:buChar char="•"/>
            </a:pPr>
            <a:endParaRPr lang="en-US" sz="2400" dirty="0"/>
          </a:p>
          <a:p>
            <a:pPr marL="285750" indent="-285750">
              <a:buFont typeface="Arial"/>
              <a:buChar char="•"/>
            </a:pPr>
            <a:r>
              <a:rPr lang="en-US" sz="2400" dirty="0"/>
              <a:t>An amendment to the bill is expected on Tuesday, October 14</a:t>
            </a:r>
          </a:p>
        </p:txBody>
      </p:sp>
    </p:spTree>
    <p:extLst>
      <p:ext uri="{BB962C8B-B14F-4D97-AF65-F5344CB8AC3E}">
        <p14:creationId xmlns:p14="http://schemas.microsoft.com/office/powerpoint/2010/main" val="405543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318BD-DF99-C326-5BEA-6901A043F4B3}"/>
            </a:ext>
          </a:extLst>
        </p:cNvPr>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43E713FD-26EF-9A64-9F4B-6E7A25AAE8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D9D6B008-5CEB-5646-BE7E-8E97A59E1909}"/>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dirty="0">
                <a:solidFill>
                  <a:schemeClr val="tx2"/>
                </a:solidFill>
              </a:rPr>
              <a:t>Senate Bill 144</a:t>
            </a:r>
            <a:endParaRPr lang="en-US" dirty="0"/>
          </a:p>
        </p:txBody>
      </p:sp>
      <p:sp>
        <p:nvSpPr>
          <p:cNvPr id="6" name="TextBox 5">
            <a:extLst>
              <a:ext uri="{FF2B5EF4-FFF2-40B4-BE49-F238E27FC236}">
                <a16:creationId xmlns:a16="http://schemas.microsoft.com/office/drawing/2014/main" id="{07C2782D-5275-67D6-ADFD-3814EFF6E369}"/>
              </a:ext>
            </a:extLst>
          </p:cNvPr>
          <p:cNvSpPr txBox="1"/>
          <p:nvPr/>
        </p:nvSpPr>
        <p:spPr>
          <a:xfrm>
            <a:off x="1015999" y="1676196"/>
            <a:ext cx="9746511"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dirty="0"/>
              <a:t>What’s the timeline? </a:t>
            </a:r>
          </a:p>
          <a:p>
            <a:pPr marL="742950" lvl="1" indent="-285750">
              <a:buFont typeface="Arial"/>
              <a:buChar char="•"/>
            </a:pPr>
            <a:r>
              <a:rPr lang="en-US" sz="2400" dirty="0"/>
              <a:t>Interested parties are vetting the amendment right now</a:t>
            </a:r>
          </a:p>
          <a:p>
            <a:pPr marL="742950" lvl="1" indent="-285750">
              <a:buFont typeface="Arial"/>
              <a:buChar char="•"/>
            </a:pPr>
            <a:r>
              <a:rPr lang="en-US" sz="2400" dirty="0"/>
              <a:t>Committee vote on Oct. 14 or 21 at the soonest</a:t>
            </a:r>
          </a:p>
          <a:p>
            <a:pPr marL="742950" lvl="1" indent="-285750">
              <a:buFont typeface="Arial"/>
              <a:buChar char="•"/>
            </a:pPr>
            <a:r>
              <a:rPr lang="en-US" sz="2400" dirty="0"/>
              <a:t>Full Senate vote to follow the committee vote that same day</a:t>
            </a:r>
          </a:p>
          <a:p>
            <a:pPr marL="742950" lvl="1" indent="-285750">
              <a:buFont typeface="Arial"/>
              <a:buChar char="•"/>
            </a:pPr>
            <a:r>
              <a:rPr lang="en-US" sz="2400" dirty="0"/>
              <a:t>Bill will need approval in the House prior to enactment</a:t>
            </a:r>
          </a:p>
          <a:p>
            <a:pPr marL="742950" lvl="1" indent="-285750">
              <a:buFont typeface="Arial"/>
              <a:buChar char="•"/>
            </a:pPr>
            <a:r>
              <a:rPr lang="en-US" sz="2400" dirty="0"/>
              <a:t>If enacted, the bill would become effective after 90 days</a:t>
            </a:r>
          </a:p>
          <a:p>
            <a:pPr marL="742950" lvl="1" indent="-285750">
              <a:buFont typeface="Arial"/>
              <a:buChar char="•"/>
            </a:pPr>
            <a:r>
              <a:rPr lang="en-US" sz="2400" dirty="0"/>
              <a:t>Based on past legislative change, full implementation could be 2033</a:t>
            </a:r>
          </a:p>
          <a:p>
            <a:pPr marL="285750" indent="-285750">
              <a:buFont typeface="Arial"/>
              <a:buChar char="•"/>
            </a:pPr>
            <a:endParaRPr lang="en-US" sz="2400" dirty="0"/>
          </a:p>
        </p:txBody>
      </p:sp>
    </p:spTree>
    <p:extLst>
      <p:ext uri="{BB962C8B-B14F-4D97-AF65-F5344CB8AC3E}">
        <p14:creationId xmlns:p14="http://schemas.microsoft.com/office/powerpoint/2010/main" val="567424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8F816-3647-20DC-F9F6-E7FF9743D178}"/>
            </a:ext>
          </a:extLst>
        </p:cNvPr>
        <p:cNvGrpSpPr/>
        <p:nvPr/>
      </p:nvGrpSpPr>
      <p:grpSpPr>
        <a:xfrm>
          <a:off x="0" y="0"/>
          <a:ext cx="0" cy="0"/>
          <a:chOff x="0" y="0"/>
          <a:chExt cx="0" cy="0"/>
        </a:xfrm>
      </p:grpSpPr>
      <p:pic>
        <p:nvPicPr>
          <p:cNvPr id="5" name="Picture 4" descr="A logo of a building&#10;&#10;Description automatically generated">
            <a:extLst>
              <a:ext uri="{FF2B5EF4-FFF2-40B4-BE49-F238E27FC236}">
                <a16:creationId xmlns:a16="http://schemas.microsoft.com/office/drawing/2014/main" id="{1DBE2A0C-BF03-64A7-112D-882ECE8581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855855"/>
            <a:ext cx="2932551" cy="923688"/>
          </a:xfrm>
          <a:prstGeom prst="rect">
            <a:avLst/>
          </a:prstGeom>
        </p:spPr>
      </p:pic>
      <p:sp>
        <p:nvSpPr>
          <p:cNvPr id="2" name="Title 1">
            <a:extLst>
              <a:ext uri="{FF2B5EF4-FFF2-40B4-BE49-F238E27FC236}">
                <a16:creationId xmlns:a16="http://schemas.microsoft.com/office/drawing/2014/main" id="{44065061-685A-CCC0-BD8A-501F7EB7A78F}"/>
              </a:ext>
            </a:extLst>
          </p:cNvPr>
          <p:cNvSpPr>
            <a:spLocks noGrp="1"/>
          </p:cNvSpPr>
          <p:nvPr/>
        </p:nvSpPr>
        <p:spPr>
          <a:xfrm>
            <a:off x="1175581" y="213928"/>
            <a:ext cx="10325859" cy="19175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2800" kern="1200" cap="all" spc="150" baseline="0" dirty="0">
                <a:solidFill>
                  <a:schemeClr val="tx1"/>
                </a:solidFill>
                <a:latin typeface="+mj-lt"/>
                <a:ea typeface="+mj-ea"/>
                <a:cs typeface="+mj-cs"/>
              </a:defRPr>
            </a:lvl1pPr>
          </a:lstStyle>
          <a:p>
            <a:pPr algn="ctr"/>
            <a:r>
              <a:rPr lang="en-US" sz="4000" dirty="0">
                <a:solidFill>
                  <a:schemeClr val="tx2"/>
                </a:solidFill>
              </a:rPr>
              <a:t>Fall Agenda</a:t>
            </a:r>
            <a:endParaRPr lang="en-US" dirty="0"/>
          </a:p>
        </p:txBody>
      </p:sp>
      <p:sp>
        <p:nvSpPr>
          <p:cNvPr id="6" name="TextBox 5">
            <a:extLst>
              <a:ext uri="{FF2B5EF4-FFF2-40B4-BE49-F238E27FC236}">
                <a16:creationId xmlns:a16="http://schemas.microsoft.com/office/drawing/2014/main" id="{DBFA4982-D9A7-47D9-CD1F-9823D0D0E984}"/>
              </a:ext>
            </a:extLst>
          </p:cNvPr>
          <p:cNvSpPr txBox="1"/>
          <p:nvPr/>
        </p:nvSpPr>
        <p:spPr>
          <a:xfrm>
            <a:off x="1015999" y="1760279"/>
            <a:ext cx="9746511" cy="31085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800" dirty="0"/>
              <a:t>Property Taxes and School Funding</a:t>
            </a:r>
          </a:p>
          <a:p>
            <a:pPr marL="285750" indent="-285750">
              <a:buFont typeface="Arial"/>
              <a:buChar char="•"/>
            </a:pPr>
            <a:r>
              <a:rPr lang="en-US" sz="2800" dirty="0"/>
              <a:t>Congressional Redistricting</a:t>
            </a:r>
          </a:p>
          <a:p>
            <a:pPr marL="285750" indent="-285750">
              <a:buFont typeface="Arial"/>
              <a:buChar char="•"/>
            </a:pPr>
            <a:r>
              <a:rPr lang="en-US" sz="2800" dirty="0"/>
              <a:t>Education Deregulation Bill (HB 455) - House</a:t>
            </a:r>
          </a:p>
          <a:p>
            <a:pPr marL="285750" indent="-285750">
              <a:buFont typeface="Arial"/>
              <a:buChar char="•"/>
            </a:pPr>
            <a:r>
              <a:rPr lang="en-US" sz="2800" dirty="0"/>
              <a:t>Education Omnibus Bill - Senate</a:t>
            </a:r>
          </a:p>
          <a:p>
            <a:pPr marL="285750" indent="-285750">
              <a:buFont typeface="Arial"/>
              <a:buChar char="•"/>
            </a:pPr>
            <a:r>
              <a:rPr lang="en-US" sz="2800"/>
              <a:t>Intoxicating Hemp</a:t>
            </a:r>
            <a:endParaRPr lang="en-US" sz="2800" dirty="0"/>
          </a:p>
          <a:p>
            <a:pPr marL="285750" indent="-285750">
              <a:buFont typeface="Arial"/>
              <a:buChar char="•"/>
            </a:pPr>
            <a:r>
              <a:rPr lang="en-US" sz="2800" dirty="0"/>
              <a:t>STRS Governance Issues </a:t>
            </a:r>
          </a:p>
          <a:p>
            <a:pPr marL="742950" lvl="1" indent="-285750">
              <a:buFont typeface="Arial"/>
              <a:buChar char="•"/>
            </a:pPr>
            <a:endParaRPr lang="en-US" sz="2800" dirty="0"/>
          </a:p>
        </p:txBody>
      </p:sp>
    </p:spTree>
    <p:extLst>
      <p:ext uri="{BB962C8B-B14F-4D97-AF65-F5344CB8AC3E}">
        <p14:creationId xmlns:p14="http://schemas.microsoft.com/office/powerpoint/2010/main" val="2063391263"/>
      </p:ext>
    </p:extLst>
  </p:cSld>
  <p:clrMapOvr>
    <a:masterClrMapping/>
  </p:clrMapOvr>
</p:sld>
</file>

<file path=ppt/theme/theme1.xml><?xml version="1.0" encoding="utf-8"?>
<a:theme xmlns:a="http://schemas.openxmlformats.org/drawingml/2006/main" name="Facet">
  <a:themeElements>
    <a:clrScheme name="Custom 1">
      <a:dk1>
        <a:sysClr val="windowText" lastClr="000000"/>
      </a:dk1>
      <a:lt1>
        <a:sysClr val="window" lastClr="FFFFFF"/>
      </a:lt1>
      <a:dk2>
        <a:srgbClr val="2C3C43"/>
      </a:dk2>
      <a:lt2>
        <a:srgbClr val="EBEBEB"/>
      </a:lt2>
      <a:accent1>
        <a:srgbClr val="BFBFBF"/>
      </a:accent1>
      <a:accent2>
        <a:srgbClr val="494949"/>
      </a:accent2>
      <a:accent3>
        <a:srgbClr val="002033"/>
      </a:accent3>
      <a:accent4>
        <a:srgbClr val="000000"/>
      </a:accent4>
      <a:accent5>
        <a:srgbClr val="FFFFFF"/>
      </a:accent5>
      <a:accent6>
        <a:srgbClr val="FFFFFF"/>
      </a:accent6>
      <a:hlink>
        <a:srgbClr val="0070C0"/>
      </a:hlink>
      <a:folHlink>
        <a:srgbClr val="0070C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33760839682414CB0F7DC9DACFAC6E2" ma:contentTypeVersion="21" ma:contentTypeDescription="Create a new document." ma:contentTypeScope="" ma:versionID="901e2a164fc069bcf1cd9afe0a2e35ee">
  <xsd:schema xmlns:xsd="http://www.w3.org/2001/XMLSchema" xmlns:xs="http://www.w3.org/2001/XMLSchema" xmlns:p="http://schemas.microsoft.com/office/2006/metadata/properties" xmlns:ns2="c4f258e4-6cbe-4bcf-88f5-a0d30ee22eff" xmlns:ns3="cb3154fa-380b-4b39-b808-65a0f80a0507" targetNamespace="http://schemas.microsoft.com/office/2006/metadata/properties" ma:root="true" ma:fieldsID="88c9c19f1a7dce3fd9d0fb9a1b1cadea" ns2:_="" ns3:_="">
    <xsd:import namespace="c4f258e4-6cbe-4bcf-88f5-a0d30ee22eff"/>
    <xsd:import namespace="cb3154fa-380b-4b39-b808-65a0f80a0507"/>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1" minOccurs="0"/>
                <xsd:element ref="ns2:MediaServiceDateTaken" minOccurs="0"/>
                <xsd:element ref="ns2:MediaServiceGenerationTime" minOccurs="0"/>
                <xsd:element ref="ns2:MediaServiceEventHashCode" minOccurs="0"/>
                <xsd:element ref="ns2:MediaLengthInSeconds" minOccurs="0"/>
                <xsd:element ref="ns2:lcf76f155ced4ddcb4097134ff3c332f2" minOccurs="0"/>
                <xsd:element ref="ns2:lcf76f155ced4ddcb4097134ff3c332f" minOccurs="0"/>
                <xsd:element ref="ns3:TaxCatchAll" minOccurs="0"/>
                <xsd:element ref="ns2:MediaServiceOCR"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f258e4-6cbe-4bcf-88f5-a0d30ee22eff"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lcf76f155ced4ddcb4097134ff3c332f1" ma:index="16" nillable="true" ma:displayName="Image Tags_0" ma:hidden="true" ma:internalName="lcf76f155ced4ddcb4097134ff3c332f1" ma:readOnly="false">
      <xsd:simpleType>
        <xsd:restriction base="dms:Note"/>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2" ma:index="21" nillable="true" ma:displayName="Image Tags_0" ma:hidden="true" ma:internalName="lcf76f155ced4ddcb4097134ff3c332f2" ma:readOnly="fals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eb126052-f2a3-4cb0-b196-d5aff3c0fff2" ma:termSetId="09814cd3-568e-fe90-9814-8d621ff8fb84" ma:anchorId="fba54fb3-c3e1-fe81-a776-ca4b69148c4d" ma:open="true" ma:isKeyword="false">
      <xsd:complexType>
        <xsd:sequence>
          <xsd:element ref="pc:Terms" minOccurs="0" maxOccurs="1"/>
        </xsd:sequence>
      </xsd:complexType>
    </xsd:element>
    <xsd:element name="MediaServiceOCR" ma:index="25" nillable="true" ma:displayName="Extracted Text" ma:internalName="MediaServiceOCR" ma:readOnly="true">
      <xsd:simpleType>
        <xsd:restriction base="dms:Note">
          <xsd:maxLength value="255"/>
        </xsd:restriction>
      </xsd:simpleType>
    </xsd:element>
    <xsd:element name="MediaServiceLocation" ma:index="28"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b3154fa-380b-4b39-b808-65a0f80a0507"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605fbb20-4797-4aa1-a7e5-b98f2a9bed78}" ma:internalName="TaxCatchAll" ma:showField="CatchAllData" ma:web="cb3154fa-380b-4b39-b808-65a0f80a0507">
      <xsd:complexType>
        <xsd:complexContent>
          <xsd:extension base="dms:MultiChoiceLookup">
            <xsd:sequence>
              <xsd:element name="Value" type="dms:Lookup" maxOccurs="unbounded" minOccurs="0" nillable="true"/>
            </xsd:sequence>
          </xsd:extension>
        </xsd:complexContent>
      </xsd:complexType>
    </xsd:element>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b3154fa-380b-4b39-b808-65a0f80a0507" xsi:nil="true"/>
    <lcf76f155ced4ddcb4097134ff3c332f xmlns="c4f258e4-6cbe-4bcf-88f5-a0d30ee22eff">
      <Terms xmlns="http://schemas.microsoft.com/office/infopath/2007/PartnerControls"/>
    </lcf76f155ced4ddcb4097134ff3c332f>
    <MigrationWizIdVersion xmlns="c4f258e4-6cbe-4bcf-88f5-a0d30ee22eff">d461f682-a7c9-4ed1-b324-cfd462485f68-638423245650000000</MigrationWizIdVersion>
    <lcf76f155ced4ddcb4097134ff3c332f0 xmlns="c4f258e4-6cbe-4bcf-88f5-a0d30ee22eff" xsi:nil="true"/>
    <lcf76f155ced4ddcb4097134ff3c332f1 xmlns="c4f258e4-6cbe-4bcf-88f5-a0d30ee22eff" xsi:nil="true"/>
    <lcf76f155ced4ddcb4097134ff3c332f2 xmlns="c4f258e4-6cbe-4bcf-88f5-a0d30ee22eff" xsi:nil="true"/>
    <MigrationWizId xmlns="c4f258e4-6cbe-4bcf-88f5-a0d30ee22eff">d461f682-a7c9-4ed1-b324-cfd462485f68</MigrationWizId>
    <MigrationWizIdPermissions xmlns="c4f258e4-6cbe-4bcf-88f5-a0d30ee22eff" xsi:nil="true"/>
  </documentManagement>
</p:properties>
</file>

<file path=customXml/itemProps1.xml><?xml version="1.0" encoding="utf-8"?>
<ds:datastoreItem xmlns:ds="http://schemas.openxmlformats.org/officeDocument/2006/customXml" ds:itemID="{CD36BCEE-A822-42CC-8742-29ADB80C7659}">
  <ds:schemaRefs>
    <ds:schemaRef ds:uri="http://schemas.microsoft.com/sharepoint/v3/contenttype/forms"/>
  </ds:schemaRefs>
</ds:datastoreItem>
</file>

<file path=customXml/itemProps2.xml><?xml version="1.0" encoding="utf-8"?>
<ds:datastoreItem xmlns:ds="http://schemas.openxmlformats.org/officeDocument/2006/customXml" ds:itemID="{50D7BFF1-DA5F-450F-80DA-2BFD555E01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f258e4-6cbe-4bcf-88f5-a0d30ee22eff"/>
    <ds:schemaRef ds:uri="cb3154fa-380b-4b39-b808-65a0f80a05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C3B3190-8FC8-4113-9C7F-E2FF54C23F9B}">
  <ds:schemaRefs>
    <ds:schemaRef ds:uri="c4f258e4-6cbe-4bcf-88f5-a0d30ee22eff"/>
    <ds:schemaRef ds:uri="cb3154fa-380b-4b39-b808-65a0f80a0507"/>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Facet</Template>
  <TotalTime>621</TotalTime>
  <Words>849</Words>
  <Application>Microsoft Macintosh PowerPoint</Application>
  <PresentationFormat>Widescreen</PresentationFormat>
  <Paragraphs>113</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Jacqueline Moore</dc:creator>
  <cp:lastModifiedBy>William Schwartz</cp:lastModifiedBy>
  <cp:revision>73</cp:revision>
  <dcterms:created xsi:type="dcterms:W3CDTF">2024-01-31T18:52:36Z</dcterms:created>
  <dcterms:modified xsi:type="dcterms:W3CDTF">2025-10-10T11:59:31Z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0x010100333760839682414CB0F7DC9DACFAC6E2</vt:lpwstr>
  </property>
  <property fmtid="{D5CDD505-2E9C-101B-9397-08002B2CF9AE}" pid="3" name="MediaServiceImageTags">
    <vt:lpwstr/>
  </property>
</Properties>
</file>